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58" r:id="rId3"/>
    <p:sldId id="264" r:id="rId4"/>
    <p:sldId id="263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1962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227965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267494"/>
              </p:ext>
            </p:extLst>
          </p:nvPr>
        </p:nvGraphicFramePr>
        <p:xfrm>
          <a:off x="1043608" y="1412776"/>
          <a:ext cx="810039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отсутствии договора на вывоз КГМ складирование строительных и иных отходов, порубочных остатков, крупногабаритного, строительного и иного мусора и прочее, листвы в контейнеры и на контейнерные площадки многоквартирных домов и организаций, предназначенные для сбора ТКО и КГМ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на территориях многоквартирных домов и территориях, прилегающих к индивидуальным жилым домам, без согласования с Администрацией установка устройств, регулирующих (ограничивающие) движение пешеходов и транспорта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Самовольная установка железобетонных блоков, столбов, ограждений и других сооружений во внутриквартальных и внутри дворовых проездах запрещается, в том числе с целью резервирования мест для парковки транспортных средств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самовольная рубка (снос), обрезка и пересадка</a:t>
                      </a:r>
                      <a:r>
                        <a:rPr kumimoji="0" lang="ru-RU" sz="18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зеленых насаждений, не имея разрешения на данный вид работ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сброс строительных отходов, бытового и иного мусора в водопроводные, канализационные, </a:t>
                      </a:r>
                      <a:r>
                        <a:rPr lang="ru-RU" b="1" dirty="0" err="1" smtClean="0">
                          <a:solidFill>
                            <a:schemeClr val="bg1"/>
                          </a:solidFill>
                        </a:rPr>
                        <a:t>дождеприемные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 колодцы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8112" y="692696"/>
            <a:ext cx="8100392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Нарушения в сфере благоустройства, за которые наступает ответственность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17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1957019"/>
              </p:ext>
            </p:extLst>
          </p:nvPr>
        </p:nvGraphicFramePr>
        <p:xfrm>
          <a:off x="1043608" y="1412776"/>
          <a:ext cx="8100392" cy="531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территории общего пользования запрещается :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выкапывать рассаду цветов, саженцев кустарников и деревьев, уничтожать и повреждать цветники, газоны и другие озелененные территории, наносить механические повреждения зеленым насаждениям (добывать из деревьев сок, делать надрезы, надписи, забивать в стволы деревьев гвозди, подвешивать гамаки, качели, веревки для сушки белья, прикреплять рекламные щиты, объявления, электропровода, колючую проволоку и другое)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производить земляные и иные работы без соответствующего разрешения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повреждать, переставлять садово-парковую мебель, декоративные вазы, урны для мусора, другие малые архитектурные формы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размещение транспортных средств на газоне или иной территории, занятой зелеными насаждениями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обработка зеленых насаждений химическими препаратами, биологическими отходами, которые могут повлечь за собой ухудшение их декоративности или гибель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осуществлять складирование тары, строительных и других материалов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8112" y="692696"/>
            <a:ext cx="8100392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Нарушения в сфере благоустройства, за которые наступает ответственность 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31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597525"/>
              </p:ext>
            </p:extLst>
          </p:nvPr>
        </p:nvGraphicFramePr>
        <p:xfrm>
          <a:off x="1043608" y="1412776"/>
          <a:ext cx="8100392" cy="540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уборка территории, соблюдение чистоты и порядка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вывоз отходов в соответствии с действующими санитарными правилами и нормами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в чистоте и в надлежащем состоянии внешнего вида фасадов жилых домов, иных строений и сооружений, их элементов и ограждений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отвод дождевых и талых вод в систему водоотводных канав, в том числе уборку и восстановление профиля (очистку, расширение и углубление) водоотводных канав, предназначенных для отвода поверхностных вод с территорий частных домовладений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в исправном состоянии и дезинфекцию выгребных ям (септиков)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содержание в чистоте и надлежащем состоянии земельных участков  , включая своевременный </a:t>
                      </a:r>
                      <a:r>
                        <a:rPr kumimoji="0" lang="ru-RU" sz="18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окос</a:t>
                      </a: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травы, уборку, вывоз мусора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по удалению борщевика Сосновского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8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производить посадки зеленых насаждений и их содержание в соответствии с требованиями законодательства . Организовывать проведение своевременной обрезки ветвей деревьев и кустарников 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8112" y="692696"/>
            <a:ext cx="8100392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Обязанности собственников, владельцев, пользователей </a:t>
            </a:r>
            <a:r>
              <a:rPr lang="ru-RU" dirty="0">
                <a:solidFill>
                  <a:schemeClr val="tx1"/>
                </a:solidFill>
              </a:rPr>
              <a:t>индивидуальных жилых домов </a:t>
            </a:r>
            <a:r>
              <a:rPr lang="ru-RU" dirty="0" smtClean="0">
                <a:solidFill>
                  <a:schemeClr val="tx1"/>
                </a:solidFill>
              </a:rPr>
              <a:t>и земельных участков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09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163484"/>
              </p:ext>
            </p:extLst>
          </p:nvPr>
        </p:nvGraphicFramePr>
        <p:xfrm>
          <a:off x="1043608" y="1412776"/>
          <a:ext cx="8100392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Содержание территории муниципального округа. Общие требования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Уборка территории муниципального округа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Благоустройство территорий многоквартирных и индивидуальных жилых домов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земельных участков, зданий, строений, сооружений и их элементов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Благоустройство территорий объектов торговли, общественного питания, бытового обслуживания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Организация эксплуатации территорий ярмарок, сельскохозяйственных рынков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Благоустройство территорий рекреационного назначения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Освещение территории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Установка и содержание объектов благоустройства городской среды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детских, игровых и спортивных площадок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зеленых насаждений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8112" y="692696"/>
            <a:ext cx="8100392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Разделы Правил благоустройства Пестовского округа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4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5577866"/>
              </p:ext>
            </p:extLst>
          </p:nvPr>
        </p:nvGraphicFramePr>
        <p:xfrm>
          <a:off x="1043608" y="1412776"/>
          <a:ext cx="8100392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0392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/>
                        <a:t>Содержание территорий, отведенных под строительство (застройку), а также территорий, на которых осуществляются строительные, ремонтные, земляные и иные работы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объектов незавершенного строительства, реконструируемых объектов и территорий, на которых они размещены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Благоустройство территорий автостоянок, парковок, гаражных комплексов, гаражей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транспортных средств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Обращение с отходами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инженерных сетей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Содержание прилегающих территорий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Общественное участие в процессе благоустройства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Праздничное оформление территории муниципального округа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Дендрологические планы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Контроль за исполнением настоящих Правил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008112" y="692696"/>
            <a:ext cx="8100392" cy="720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Разделы Правил благоустройства Пестовского округа 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883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12" y="0"/>
            <a:ext cx="8135888" cy="692696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Методические материалы для членов ТОС и старост 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764704"/>
            <a:ext cx="7992888" cy="518457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ОТВЕТСТВЕННОСТЬ: </a:t>
            </a:r>
          </a:p>
          <a:p>
            <a:pPr algn="ctr"/>
            <a:r>
              <a:rPr lang="ru-RU" sz="1400" b="1" dirty="0"/>
              <a:t>Областной закон Новгородской области от 01.02.2016 N 914-ОЗ</a:t>
            </a:r>
          </a:p>
          <a:p>
            <a:pPr algn="ctr"/>
            <a:r>
              <a:rPr lang="ru-RU" sz="1400" b="1" dirty="0"/>
              <a:t>(ред. от 18.12.2023)</a:t>
            </a:r>
          </a:p>
          <a:p>
            <a:pPr algn="ctr"/>
            <a:r>
              <a:rPr lang="ru-RU" sz="1400" b="1" dirty="0"/>
              <a:t>"Об административных правонарушениях</a:t>
            </a:r>
            <a:r>
              <a:rPr lang="ru-RU" sz="1400" b="1" dirty="0" smtClean="0"/>
              <a:t>"</a:t>
            </a:r>
          </a:p>
          <a:p>
            <a:pPr algn="ctr"/>
            <a:r>
              <a:rPr lang="ru-RU" sz="1400" dirty="0" smtClean="0"/>
              <a:t>Статья 3-7</a:t>
            </a:r>
            <a:endParaRPr lang="ru-RU" sz="1400" dirty="0"/>
          </a:p>
          <a:p>
            <a:pPr algn="just"/>
            <a:r>
              <a:rPr lang="ru-RU" sz="1600" dirty="0" smtClean="0"/>
              <a:t>1</a:t>
            </a:r>
            <a:r>
              <a:rPr lang="ru-RU" sz="1600" dirty="0"/>
              <a:t>. Нарушение установленных муниципальными правовыми актами требований к уборке на территории муниципального образования, не повлекшее нарушения экологических, санитарно-эпидемиологических требований и не подпадающее под действие Кодекса Российской Федерации об административных правонарушениях, -</a:t>
            </a:r>
          </a:p>
          <a:p>
            <a:pPr algn="just"/>
            <a:r>
              <a:rPr lang="ru-RU" sz="1600" dirty="0"/>
              <a:t>влечет наложение административного штрафа на граждан в размере от одной тысячи рублей до двух тысяч рублей; на должностных лиц и индивидуальных предпринимателей - от пяти тысяч рублей до десяти тысяч рублей; на юридических лиц - от тридцати тысяч рублей до пятидесяти тысяч рублей.</a:t>
            </a:r>
          </a:p>
          <a:p>
            <a:pPr algn="just"/>
            <a:r>
              <a:rPr lang="ru-RU" sz="1600" dirty="0" smtClean="0"/>
              <a:t>2</a:t>
            </a:r>
            <a:r>
              <a:rPr lang="ru-RU" sz="1600" dirty="0"/>
              <a:t>. Повторное в течение года совершение административного правонарушения, предусмотренного частью 1 настоящей статьи, -</a:t>
            </a:r>
          </a:p>
          <a:p>
            <a:pPr algn="just"/>
            <a:r>
              <a:rPr lang="ru-RU" sz="1600" dirty="0"/>
              <a:t>влечет наложение административного штрафа на граждан в размере от трех тысяч рублей до пяти тысяч рублей; на должностных лиц и индивидуальных предпринимателей - от десяти тысяч рублей до пятидесяти тысяч рублей; на юридических лиц - от пятидесяти тысяч рублей до двухсот пятидесяти тысяч рублей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3608" y="5949280"/>
            <a:ext cx="7992888" cy="90872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Полезные ссылки: </a:t>
            </a:r>
            <a:r>
              <a:rPr lang="en-US" sz="2000" b="1" dirty="0" smtClean="0">
                <a:solidFill>
                  <a:srgbClr val="0070C0"/>
                </a:solidFill>
              </a:rPr>
              <a:t>https</a:t>
            </a:r>
            <a:r>
              <a:rPr lang="en-US" sz="2000" b="1" dirty="0">
                <a:solidFill>
                  <a:srgbClr val="0070C0"/>
                </a:solidFill>
              </a:rPr>
              <a:t>://adm-pestovo.gosuslugi.ru/deyatelnost/napravleniya-deyatelnosti/blagoustroystvo/</a:t>
            </a:r>
            <a:r>
              <a:rPr lang="ru-RU" sz="2000" b="1" dirty="0" smtClean="0">
                <a:solidFill>
                  <a:srgbClr val="0070C0"/>
                </a:solidFill>
              </a:rPr>
              <a:t>  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2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373</TotalTime>
  <Words>803</Words>
  <Application>Microsoft Office PowerPoint</Application>
  <PresentationFormat>Экран (4:3)</PresentationFormat>
  <Paragraphs>64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Презентация PowerPoint</vt:lpstr>
      <vt:lpstr>Методические материалы для членов ТОС и старост </vt:lpstr>
      <vt:lpstr>Методические материалы для членов ТОС и старост </vt:lpstr>
      <vt:lpstr>Методические материалы для членов ТОС и старост </vt:lpstr>
      <vt:lpstr>Методические материалы для членов ТОС и старост </vt:lpstr>
      <vt:lpstr>Методические материалы для членов ТОС и старост </vt:lpstr>
      <vt:lpstr>Методические материалы для членов ТОС и старост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Примерный алгоритм взаимодействия</dc:title>
  <dc:creator>User_43_3</dc:creator>
  <cp:lastModifiedBy>GoncharukTG</cp:lastModifiedBy>
  <cp:revision>58</cp:revision>
  <dcterms:created xsi:type="dcterms:W3CDTF">2024-04-15T06:06:42Z</dcterms:created>
  <dcterms:modified xsi:type="dcterms:W3CDTF">2024-05-16T13:22:49Z</dcterms:modified>
</cp:coreProperties>
</file>